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7" r:id="rId3"/>
    <p:sldId id="261" r:id="rId4"/>
    <p:sldId id="262" r:id="rId5"/>
    <p:sldId id="263"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24F90"/>
    <a:srgbClr val="735091"/>
    <a:srgbClr val="FFF384"/>
    <a:srgbClr val="10185A"/>
    <a:srgbClr val="F8BC2C"/>
    <a:srgbClr val="F9952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94" d="100"/>
          <a:sy n="94" d="100"/>
        </p:scale>
        <p:origin x="111" y="624"/>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0533ED-66D6-4055-A2AD-86528C9040CA}" type="datetimeFigureOut">
              <a:rPr lang="zh-CN" altLang="en-US" smtClean="0"/>
              <a:t>2024/2/17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73443B-9E92-425C-8C0E-1BC204A0128A}" type="slidenum">
              <a:rPr lang="zh-CN" altLang="en-US" smtClean="0"/>
              <a:t>‹#›</a:t>
            </a:fld>
            <a:endParaRPr lang="zh-CN" altLang="en-US"/>
          </a:p>
        </p:txBody>
      </p:sp>
    </p:spTree>
    <p:extLst>
      <p:ext uri="{BB962C8B-B14F-4D97-AF65-F5344CB8AC3E}">
        <p14:creationId xmlns:p14="http://schemas.microsoft.com/office/powerpoint/2010/main" val="39150672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73443B-9E92-425C-8C0E-1BC204A0128A}" type="slidenum">
              <a:rPr lang="zh-CN" altLang="en-US" smtClean="0"/>
              <a:t>2</a:t>
            </a:fld>
            <a:endParaRPr lang="zh-CN" altLang="en-US"/>
          </a:p>
        </p:txBody>
      </p:sp>
    </p:spTree>
    <p:extLst>
      <p:ext uri="{BB962C8B-B14F-4D97-AF65-F5344CB8AC3E}">
        <p14:creationId xmlns:p14="http://schemas.microsoft.com/office/powerpoint/2010/main" val="427141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73443B-9E92-425C-8C0E-1BC204A0128A}" type="slidenum">
              <a:rPr lang="zh-CN" altLang="en-US" smtClean="0"/>
              <a:t>3</a:t>
            </a:fld>
            <a:endParaRPr lang="zh-CN" altLang="en-US"/>
          </a:p>
        </p:txBody>
      </p:sp>
    </p:spTree>
    <p:extLst>
      <p:ext uri="{BB962C8B-B14F-4D97-AF65-F5344CB8AC3E}">
        <p14:creationId xmlns:p14="http://schemas.microsoft.com/office/powerpoint/2010/main" val="3241124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73443B-9E92-425C-8C0E-1BC204A0128A}" type="slidenum">
              <a:rPr lang="zh-CN" altLang="en-US" smtClean="0"/>
              <a:t>4</a:t>
            </a:fld>
            <a:endParaRPr lang="zh-CN" altLang="en-US"/>
          </a:p>
        </p:txBody>
      </p:sp>
    </p:spTree>
    <p:extLst>
      <p:ext uri="{BB962C8B-B14F-4D97-AF65-F5344CB8AC3E}">
        <p14:creationId xmlns:p14="http://schemas.microsoft.com/office/powerpoint/2010/main" val="2958214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73443B-9E92-425C-8C0E-1BC204A0128A}" type="slidenum">
              <a:rPr lang="zh-CN" altLang="en-US" smtClean="0"/>
              <a:t>5</a:t>
            </a:fld>
            <a:endParaRPr lang="zh-CN" altLang="en-US"/>
          </a:p>
        </p:txBody>
      </p:sp>
    </p:spTree>
    <p:extLst>
      <p:ext uri="{BB962C8B-B14F-4D97-AF65-F5344CB8AC3E}">
        <p14:creationId xmlns:p14="http://schemas.microsoft.com/office/powerpoint/2010/main" val="2649543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2/17/2024</a:t>
            </a:fld>
            <a:endParaRPr lang="en-US"/>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3.png"/><Relationship Id="rId7"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007AD7C1-B5FD-0D40-D422-0E9C172DA3AD}"/>
              </a:ext>
            </a:extLst>
          </p:cNvPr>
          <p:cNvPicPr>
            <a:picLocks noChangeAspect="1"/>
          </p:cNvPicPr>
          <p:nvPr/>
        </p:nvPicPr>
        <p:blipFill>
          <a:blip r:embed="rId2"/>
          <a:srcRect b="15625"/>
          <a:stretch>
            <a:fillRect/>
          </a:stretch>
        </p:blipFill>
        <p:spPr>
          <a:xfrm>
            <a:off x="0"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pic>
        <p:nvPicPr>
          <p:cNvPr id="7" name="图片 6">
            <a:extLst>
              <a:ext uri="{FF2B5EF4-FFF2-40B4-BE49-F238E27FC236}">
                <a16:creationId xmlns:a16="http://schemas.microsoft.com/office/drawing/2014/main" id="{16ED1E7A-7452-B8D3-19C8-16FD460C74D9}"/>
              </a:ext>
            </a:extLst>
          </p:cNvPr>
          <p:cNvPicPr>
            <a:picLocks noChangeAspect="1"/>
          </p:cNvPicPr>
          <p:nvPr/>
        </p:nvPicPr>
        <p:blipFill>
          <a:blip r:embed="rId3"/>
          <a:stretch>
            <a:fillRect/>
          </a:stretch>
        </p:blipFill>
        <p:spPr>
          <a:xfrm>
            <a:off x="2116179" y="1402076"/>
            <a:ext cx="4624254" cy="4624254"/>
          </a:xfrm>
          <a:prstGeom prst="rect">
            <a:avLst/>
          </a:prstGeom>
        </p:spPr>
      </p:pic>
      <p:pic>
        <p:nvPicPr>
          <p:cNvPr id="8" name="图片 7">
            <a:extLst>
              <a:ext uri="{FF2B5EF4-FFF2-40B4-BE49-F238E27FC236}">
                <a16:creationId xmlns:a16="http://schemas.microsoft.com/office/drawing/2014/main" id="{D4002320-9EA1-6249-4D04-2F1665DED521}"/>
              </a:ext>
            </a:extLst>
          </p:cNvPr>
          <p:cNvPicPr>
            <a:picLocks noChangeAspect="1"/>
          </p:cNvPicPr>
          <p:nvPr/>
        </p:nvPicPr>
        <p:blipFill>
          <a:blip r:embed="rId4"/>
          <a:stretch>
            <a:fillRect/>
          </a:stretch>
        </p:blipFill>
        <p:spPr>
          <a:xfrm>
            <a:off x="256906" y="586439"/>
            <a:ext cx="5947950" cy="4845531"/>
          </a:xfrm>
          <a:prstGeom prst="rect">
            <a:avLst/>
          </a:prstGeom>
        </p:spPr>
      </p:pic>
      <p:sp>
        <p:nvSpPr>
          <p:cNvPr id="10" name="文本框 9">
            <a:extLst>
              <a:ext uri="{FF2B5EF4-FFF2-40B4-BE49-F238E27FC236}">
                <a16:creationId xmlns:a16="http://schemas.microsoft.com/office/drawing/2014/main" id="{85941AAA-29C8-2F90-766E-6DE9996B5694}"/>
              </a:ext>
            </a:extLst>
          </p:cNvPr>
          <p:cNvSpPr txBox="1"/>
          <p:nvPr/>
        </p:nvSpPr>
        <p:spPr>
          <a:xfrm>
            <a:off x="7308667" y="2767281"/>
            <a:ext cx="3779521" cy="1323439"/>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sz="4000" dirty="0">
                <a:solidFill>
                  <a:srgbClr val="FFF384"/>
                </a:solidFill>
                <a:latin typeface="Eras Bold ITC" panose="020B0907030504020204" pitchFamily="34" charset="0"/>
              </a:rPr>
              <a:t>Taro Master Report</a:t>
            </a:r>
            <a:endParaRPr lang="zh-CN" altLang="en-US" sz="4000" dirty="0">
              <a:solidFill>
                <a:srgbClr val="FFF384"/>
              </a:solidFill>
              <a:latin typeface="Eras Bold ITC" panose="020B0907030504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C3641FF9-A382-92B9-2C21-9EAA9432CF2F}"/>
              </a:ext>
            </a:extLst>
          </p:cNvPr>
          <p:cNvPicPr>
            <a:picLocks noChangeAspect="1"/>
          </p:cNvPicPr>
          <p:nvPr/>
        </p:nvPicPr>
        <p:blipFill>
          <a:blip r:embed="rId3"/>
          <a:srcRect b="15625"/>
          <a:stretch>
            <a:fillRect/>
          </a:stretch>
        </p:blipFill>
        <p:spPr>
          <a:xfrm>
            <a:off x="0"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sp>
        <p:nvSpPr>
          <p:cNvPr id="26" name="矩形: 圆角 25">
            <a:extLst>
              <a:ext uri="{FF2B5EF4-FFF2-40B4-BE49-F238E27FC236}">
                <a16:creationId xmlns:a16="http://schemas.microsoft.com/office/drawing/2014/main" id="{7E5209D6-E7AD-81DE-1DA5-BC0618F39E32}"/>
              </a:ext>
            </a:extLst>
          </p:cNvPr>
          <p:cNvSpPr/>
          <p:nvPr/>
        </p:nvSpPr>
        <p:spPr>
          <a:xfrm>
            <a:off x="3422471" y="1563916"/>
            <a:ext cx="8381999" cy="4525963"/>
          </a:xfrm>
          <a:prstGeom prst="roundRect">
            <a:avLst>
              <a:gd name="adj" fmla="val 3823"/>
            </a:avLst>
          </a:prstGeom>
          <a:solidFill>
            <a:srgbClr val="724F90"/>
          </a:solidFill>
          <a:ln>
            <a:noFill/>
          </a:ln>
          <a:effectLst>
            <a:glow rad="228600">
              <a:schemeClr val="accent4">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indent="457200">
              <a:lnSpc>
                <a:spcPct val="170000"/>
              </a:lnSpc>
              <a:buNone/>
            </a:pPr>
            <a:r>
              <a:rPr lang="en-US" altLang="zh-CN" sz="1050" dirty="0">
                <a:solidFill>
                  <a:srgbClr val="FFF384"/>
                </a:solidFill>
                <a:effectLst>
                  <a:outerShdw blurRad="38100" dist="38100" dir="2700000" algn="tl">
                    <a:srgbClr val="000000">
                      <a:alpha val="43137"/>
                    </a:srgbClr>
                  </a:outerShdw>
                </a:effectLst>
                <a:latin typeface="Century" panose="02040604050505020304" pitchFamily="18" charset="0"/>
                <a:cs typeface="Segoe UI" panose="020B0502040204020203" pitchFamily="34" charset="0"/>
              </a:rPr>
              <a:t>Ah, love is always a fascinating and tumultuous journey, isn't it? Let's see what the cards have to say about your relationship with your boyfriend.
The High Priestess represents intuition and hidden knowledge. Perhaps there are aspects of your relationship that have not yet been revealed to you, and it may be a good idea to listen to your inner voice and trust your instincts. 
The Tower card often signifies sudden change and disruption. This could indicate that your relationship may face some unexpected challenges or revelations in the near future. However, remember that sometimes destruction paves the way for something new to be built.
The Chariot is a card of determination and victory. It suggests that with perseverance and a clear sense of direction, you can overcome any obstacles that come your way. It may be a sign to take charge of your relationship and steer it towards the future you desire.
In conclusion, while the cards show that there may be some rocky roads ahead, they also indicate that with trust, intuition, and determination, you and your boyfriend can navigate through them together. Remember, the future is not set in stone, and it's up to both of you to shape your relationship as you see fit. Good luck on this journey of love and discovery!</a:t>
            </a:r>
            <a:endParaRPr lang="zh-CN" altLang="en-US" sz="1050" dirty="0">
              <a:solidFill>
                <a:srgbClr val="FFF384"/>
              </a:solidFill>
              <a:effectLst>
                <a:outerShdw blurRad="38100" dist="38100" dir="2700000" algn="tl">
                  <a:srgbClr val="000000">
                    <a:alpha val="43137"/>
                  </a:srgbClr>
                </a:outerShdw>
              </a:effectLst>
            </a:endParaRPr>
          </a:p>
        </p:txBody>
      </p:sp>
      <p:pic>
        <p:nvPicPr>
          <p:cNvPr id="15" name="图片 14">
            <a:extLst>
              <a:ext uri="{FF2B5EF4-FFF2-40B4-BE49-F238E27FC236}">
                <a16:creationId xmlns:a16="http://schemas.microsoft.com/office/drawing/2014/main" id="{A9C4AC1B-F62A-4155-AFFB-C8C26F773262}"/>
              </a:ext>
            </a:extLst>
          </p:cNvPr>
          <p:cNvPicPr>
            <a:picLocks noChangeAspect="1"/>
          </p:cNvPicPr>
          <p:nvPr/>
        </p:nvPicPr>
        <p:blipFill>
          <a:blip r:embed="rId4"/>
          <a:stretch>
            <a:fillRect/>
          </a:stretch>
        </p:blipFill>
        <p:spPr>
          <a:xfrm>
            <a:off x="5791187" y="0"/>
            <a:ext cx="6400813" cy="1828804"/>
          </a:xfrm>
          <a:prstGeom prst="rect">
            <a:avLst/>
          </a:prstGeom>
        </p:spPr>
      </p:pic>
      <p:pic>
        <p:nvPicPr>
          <p:cNvPr id="5" name="图片 4">
            <a:extLst>
              <a:ext uri="{FF2B5EF4-FFF2-40B4-BE49-F238E27FC236}">
                <a16:creationId xmlns:a16="http://schemas.microsoft.com/office/drawing/2014/main" id="{AB6761B0-6E90-5496-DD34-5A241E2445D9}"/>
              </a:ext>
            </a:extLst>
          </p:cNvPr>
          <p:cNvPicPr>
            <a:picLocks noChangeAspect="1"/>
          </p:cNvPicPr>
          <p:nvPr/>
        </p:nvPicPr>
        <p:blipFill>
          <a:blip r:embed="rId5"/>
          <a:stretch>
            <a:fillRect/>
          </a:stretch>
        </p:blipFill>
        <p:spPr>
          <a:xfrm>
            <a:off x="5021035" y="65315"/>
            <a:ext cx="2149929" cy="1433286"/>
          </a:xfrm>
          <a:prstGeom prst="rect">
            <a:avLst/>
          </a:prstGeom>
        </p:spPr>
      </p:pic>
      <p:sp>
        <p:nvSpPr>
          <p:cNvPr id="8" name="文本框 7">
            <a:extLst>
              <a:ext uri="{FF2B5EF4-FFF2-40B4-BE49-F238E27FC236}">
                <a16:creationId xmlns:a16="http://schemas.microsoft.com/office/drawing/2014/main" id="{457694E3-7936-9EC5-69DD-C69D646D1342}"/>
              </a:ext>
            </a:extLst>
          </p:cNvPr>
          <p:cNvSpPr txBox="1"/>
          <p:nvPr/>
        </p:nvSpPr>
        <p:spPr>
          <a:xfrm>
            <a:off x="5442857" y="592574"/>
            <a:ext cx="1306286" cy="369332"/>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dirty="0">
                <a:solidFill>
                  <a:srgbClr val="FFF384"/>
                </a:solidFill>
                <a:latin typeface="Eras Bold ITC" panose="020B0907030504020204" pitchFamily="34" charset="0"/>
              </a:rPr>
              <a:t>Overview</a:t>
            </a:r>
            <a:endParaRPr lang="zh-CN" altLang="en-US" dirty="0">
              <a:solidFill>
                <a:srgbClr val="FFF384"/>
              </a:solidFill>
              <a:latin typeface="Eras Bold ITC" panose="020B0907030504020204" pitchFamily="34" charset="0"/>
            </a:endParaRPr>
          </a:p>
        </p:txBody>
      </p:sp>
      <p:pic>
        <p:nvPicPr>
          <p:cNvPr id="17" name="图片 16">
            <a:extLst>
              <a:ext uri="{FF2B5EF4-FFF2-40B4-BE49-F238E27FC236}">
                <a16:creationId xmlns:a16="http://schemas.microsoft.com/office/drawing/2014/main" id="{76CFFD1A-520A-32BF-02FF-A8E96BC22221}"/>
              </a:ext>
            </a:extLst>
          </p:cNvPr>
          <p:cNvPicPr>
            <a:picLocks noChangeAspect="1"/>
          </p:cNvPicPr>
          <p:nvPr/>
        </p:nvPicPr>
        <p:blipFill>
          <a:blip r:embed="rId6"/>
          <a:stretch>
            <a:fillRect/>
          </a:stretch>
        </p:blipFill>
        <p:spPr>
          <a:xfrm>
            <a:off x="243844" y="2198286"/>
            <a:ext cx="3422305" cy="2788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C3641FF9-A382-92B9-2C21-9EAA9432CF2F}"/>
              </a:ext>
            </a:extLst>
          </p:cNvPr>
          <p:cNvPicPr>
            <a:picLocks noChangeAspect="1"/>
          </p:cNvPicPr>
          <p:nvPr/>
        </p:nvPicPr>
        <p:blipFill>
          <a:blip r:embed="rId3"/>
          <a:srcRect b="15625"/>
          <a:stretch>
            <a:fillRect/>
          </a:stretch>
        </p:blipFill>
        <p:spPr>
          <a:xfrm>
            <a:off x="0"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sp>
        <p:nvSpPr>
          <p:cNvPr id="26" name="矩形: 圆角 25">
            <a:extLst>
              <a:ext uri="{FF2B5EF4-FFF2-40B4-BE49-F238E27FC236}">
                <a16:creationId xmlns:a16="http://schemas.microsoft.com/office/drawing/2014/main" id="{7E5209D6-E7AD-81DE-1DA5-BC0618F39E32}"/>
              </a:ext>
            </a:extLst>
          </p:cNvPr>
          <p:cNvSpPr/>
          <p:nvPr/>
        </p:nvSpPr>
        <p:spPr>
          <a:xfrm>
            <a:off x="2223953" y="1605702"/>
            <a:ext cx="9530440" cy="4525963"/>
          </a:xfrm>
          <a:prstGeom prst="roundRect">
            <a:avLst>
              <a:gd name="adj" fmla="val 3823"/>
            </a:avLst>
          </a:prstGeom>
          <a:solidFill>
            <a:srgbClr val="724F90"/>
          </a:solidFill>
          <a:ln>
            <a:noFill/>
          </a:ln>
          <a:effectLst>
            <a:glow rad="228600">
              <a:schemeClr val="accent4">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indent="457200">
              <a:lnSpc>
                <a:spcPct val="170000"/>
              </a:lnSpc>
              <a:buNone/>
            </a:pPr>
            <a:r>
              <a:rPr lang="en-US" altLang="zh-CN" sz="1050" dirty="0">
                <a:solidFill>
                  <a:srgbClr val="FFF384"/>
                </a:solidFill>
                <a:effectLst>
                  <a:outerShdw blurRad="38100" dist="38100" dir="2700000" algn="tl">
                    <a:srgbClr val="000000">
                      <a:alpha val="43137"/>
                    </a:srgbClr>
                  </a:outerShdw>
                </a:effectLst>
                <a:latin typeface="Century" panose="02040604050505020304" pitchFamily="18" charset="0"/>
                <a:cs typeface="Segoe UI" panose="020B0502040204020203" pitchFamily="34" charset="0"/>
              </a:rPr>
              <a:t>Ah, love is in the cards for you, my friend! The High Priestess indicates a sense of mystery and intuition surrounding your love life in the coming months. Trust your instincts and pay attention to your inner wisdom when it comes to matters of the heart.
However, the appearance of the Tower suggests that there may be some unexpected upheavals or dramatic changes in your love life. This could indicate a sudden realization or a revelation that shakes things up. Don't be afraid to embrace these changes, as they may ultimately lead you to a more authentic and fulfilling romantic connection.
Finally, the Chariot symbolizes victory and forward movement. Despite any challenges or obstacles that may come your way, remain determined and focused on your goals. Success in love is possible if you stay the course and maintain a positive attitude.
Overall, your love life in the next one to three months may be filled with twists and turns, but ultimately, it has the potential to lead you to a more profound and fulfilling romantic connection. Stay open to new experiences and trust in the journey ahead. Love is indeed an adventure worth embarking on!</a:t>
            </a:r>
            <a:endParaRPr lang="zh-CN" altLang="en-US" sz="1050" dirty="0">
              <a:solidFill>
                <a:srgbClr val="FFF384"/>
              </a:solidFill>
              <a:effectLst>
                <a:outerShdw blurRad="38100" dist="38100" dir="2700000" algn="tl">
                  <a:srgbClr val="000000">
                    <a:alpha val="43137"/>
                  </a:srgbClr>
                </a:outerShdw>
              </a:effectLst>
            </a:endParaRPr>
          </a:p>
        </p:txBody>
      </p:sp>
      <p:pic>
        <p:nvPicPr>
          <p:cNvPr id="5" name="图片 4">
            <a:extLst>
              <a:ext uri="{FF2B5EF4-FFF2-40B4-BE49-F238E27FC236}">
                <a16:creationId xmlns:a16="http://schemas.microsoft.com/office/drawing/2014/main" id="{AB6761B0-6E90-5496-DD34-5A241E2445D9}"/>
              </a:ext>
            </a:extLst>
          </p:cNvPr>
          <p:cNvPicPr>
            <a:picLocks noChangeAspect="1"/>
          </p:cNvPicPr>
          <p:nvPr/>
        </p:nvPicPr>
        <p:blipFill>
          <a:blip r:embed="rId4"/>
          <a:stretch>
            <a:fillRect/>
          </a:stretch>
        </p:blipFill>
        <p:spPr>
          <a:xfrm>
            <a:off x="5021035" y="65315"/>
            <a:ext cx="2149929" cy="1433286"/>
          </a:xfrm>
          <a:prstGeom prst="rect">
            <a:avLst/>
          </a:prstGeom>
        </p:spPr>
      </p:pic>
      <p:sp>
        <p:nvSpPr>
          <p:cNvPr id="8" name="文本框 7">
            <a:extLst>
              <a:ext uri="{FF2B5EF4-FFF2-40B4-BE49-F238E27FC236}">
                <a16:creationId xmlns:a16="http://schemas.microsoft.com/office/drawing/2014/main" id="{457694E3-7936-9EC5-69DD-C69D646D1342}"/>
              </a:ext>
            </a:extLst>
          </p:cNvPr>
          <p:cNvSpPr txBox="1"/>
          <p:nvPr/>
        </p:nvSpPr>
        <p:spPr>
          <a:xfrm>
            <a:off x="5442857" y="592574"/>
            <a:ext cx="1306286" cy="369332"/>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dirty="0">
                <a:solidFill>
                  <a:srgbClr val="FFF384"/>
                </a:solidFill>
                <a:latin typeface="Eras Bold ITC" panose="020B0907030504020204" pitchFamily="34" charset="0"/>
              </a:rPr>
              <a:t>Love</a:t>
            </a:r>
            <a:endParaRPr lang="zh-CN" altLang="en-US" dirty="0">
              <a:solidFill>
                <a:srgbClr val="FFF384"/>
              </a:solidFill>
              <a:latin typeface="Eras Bold ITC" panose="020B0907030504020204" pitchFamily="34" charset="0"/>
            </a:endParaRPr>
          </a:p>
        </p:txBody>
      </p:sp>
      <p:pic>
        <p:nvPicPr>
          <p:cNvPr id="3" name="图片 2">
            <a:extLst>
              <a:ext uri="{FF2B5EF4-FFF2-40B4-BE49-F238E27FC236}">
                <a16:creationId xmlns:a16="http://schemas.microsoft.com/office/drawing/2014/main" id="{86856374-A944-DEB0-B126-1CE161135787}"/>
              </a:ext>
            </a:extLst>
          </p:cNvPr>
          <p:cNvPicPr>
            <a:picLocks noChangeAspect="1"/>
          </p:cNvPicPr>
          <p:nvPr/>
        </p:nvPicPr>
        <p:blipFill>
          <a:blip r:embed="rId5"/>
          <a:stretch>
            <a:fillRect/>
          </a:stretch>
        </p:blipFill>
        <p:spPr>
          <a:xfrm>
            <a:off x="-613954" y="3579224"/>
            <a:ext cx="3278776" cy="3278776"/>
          </a:xfrm>
          <a:prstGeom prst="rect">
            <a:avLst/>
          </a:prstGeom>
        </p:spPr>
      </p:pic>
      <p:pic>
        <p:nvPicPr>
          <p:cNvPr id="17" name="图片 16">
            <a:extLst>
              <a:ext uri="{FF2B5EF4-FFF2-40B4-BE49-F238E27FC236}">
                <a16:creationId xmlns:a16="http://schemas.microsoft.com/office/drawing/2014/main" id="{76CFFD1A-520A-32BF-02FF-A8E96BC22221}"/>
              </a:ext>
            </a:extLst>
          </p:cNvPr>
          <p:cNvPicPr>
            <a:picLocks noChangeAspect="1"/>
          </p:cNvPicPr>
          <p:nvPr/>
        </p:nvPicPr>
        <p:blipFill>
          <a:blip r:embed="rId6"/>
          <a:stretch>
            <a:fillRect/>
          </a:stretch>
        </p:blipFill>
        <p:spPr>
          <a:xfrm>
            <a:off x="1512026" y="815399"/>
            <a:ext cx="1528354" cy="1245082"/>
          </a:xfrm>
          <a:prstGeom prst="rect">
            <a:avLst/>
          </a:prstGeom>
        </p:spPr>
      </p:pic>
      <p:pic>
        <p:nvPicPr>
          <p:cNvPr id="15" name="图片 14">
            <a:extLst>
              <a:ext uri="{FF2B5EF4-FFF2-40B4-BE49-F238E27FC236}">
                <a16:creationId xmlns:a16="http://schemas.microsoft.com/office/drawing/2014/main" id="{A9C4AC1B-F62A-4155-AFFB-C8C26F773262}"/>
              </a:ext>
            </a:extLst>
          </p:cNvPr>
          <p:cNvPicPr>
            <a:picLocks noChangeAspect="1"/>
          </p:cNvPicPr>
          <p:nvPr/>
        </p:nvPicPr>
        <p:blipFill>
          <a:blip r:embed="rId7"/>
          <a:stretch>
            <a:fillRect/>
          </a:stretch>
        </p:blipFill>
        <p:spPr>
          <a:xfrm>
            <a:off x="5791187" y="0"/>
            <a:ext cx="6400813" cy="1828804"/>
          </a:xfrm>
          <a:prstGeom prst="rect">
            <a:avLst/>
          </a:prstGeom>
        </p:spPr>
      </p:pic>
    </p:spTree>
    <p:extLst>
      <p:ext uri="{BB962C8B-B14F-4D97-AF65-F5344CB8AC3E}">
        <p14:creationId xmlns:p14="http://schemas.microsoft.com/office/powerpoint/2010/main" val="2815348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C3641FF9-A382-92B9-2C21-9EAA9432CF2F}"/>
              </a:ext>
            </a:extLst>
          </p:cNvPr>
          <p:cNvPicPr>
            <a:picLocks noChangeAspect="1"/>
          </p:cNvPicPr>
          <p:nvPr/>
        </p:nvPicPr>
        <p:blipFill>
          <a:blip r:embed="rId3"/>
          <a:srcRect b="15625"/>
          <a:stretch>
            <a:fillRect/>
          </a:stretch>
        </p:blipFill>
        <p:spPr>
          <a:xfrm>
            <a:off x="0"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sp>
        <p:nvSpPr>
          <p:cNvPr id="26" name="矩形: 圆角 25">
            <a:extLst>
              <a:ext uri="{FF2B5EF4-FFF2-40B4-BE49-F238E27FC236}">
                <a16:creationId xmlns:a16="http://schemas.microsoft.com/office/drawing/2014/main" id="{7E5209D6-E7AD-81DE-1DA5-BC0618F39E32}"/>
              </a:ext>
            </a:extLst>
          </p:cNvPr>
          <p:cNvSpPr/>
          <p:nvPr/>
        </p:nvSpPr>
        <p:spPr>
          <a:xfrm>
            <a:off x="2586445" y="1489165"/>
            <a:ext cx="9329057" cy="4525963"/>
          </a:xfrm>
          <a:prstGeom prst="roundRect">
            <a:avLst>
              <a:gd name="adj" fmla="val 3823"/>
            </a:avLst>
          </a:prstGeom>
          <a:solidFill>
            <a:srgbClr val="724F90"/>
          </a:solidFill>
          <a:ln>
            <a:noFill/>
          </a:ln>
          <a:effectLst>
            <a:glow rad="228600">
              <a:schemeClr val="accent4">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indent="457200">
              <a:lnSpc>
                <a:spcPct val="170000"/>
              </a:lnSpc>
            </a:pPr>
            <a:r>
              <a:rPr lang="en-US" altLang="zh-CN" sz="1050" dirty="0">
                <a:solidFill>
                  <a:srgbClr val="FFF384"/>
                </a:solidFill>
                <a:effectLst>
                  <a:outerShdw blurRad="38100" dist="38100" dir="2700000" algn="tl">
                    <a:srgbClr val="000000">
                      <a:alpha val="43137"/>
                    </a:srgbClr>
                  </a:outerShdw>
                </a:effectLst>
                <a:latin typeface="Century" panose="02040604050505020304" pitchFamily="18" charset="0"/>
                <a:cs typeface="Segoe UI" panose="020B0502040204020203" pitchFamily="34" charset="0"/>
              </a:rPr>
              <a:t>Ah, the cards have spoken! The High Priestess, the Tower, and the Chariot - an interesting combination indeed for your career outlook in the next one to three months.
The High Priestess signifies a time of intuition, mystery, and inner wisdom. Trust your instincts and tap into your deep knowledge and insights when navigating your professional path. The Tower, on the other hand, warns of unexpected disruptions or sudden changes in your career. This could be a sign of necessary transformation and breaking down old structures to make way for something new and better. Embrace these changes with optimism and adaptability.
Finally, the Chariot represents victory, determination, and control. Despite any challenges or disruptions that may come your way, stay focused on your goals, harness your inner strength, and charge forward with confidence and determination. Success is within reach if you stay resilient and driven.
In conclusion, the next one to three months may bring a mix of intuition, upheaval, and triumph in your professional life. Trust yourself, stay flexible in the face of change, and seize control of your destiny. Remember, you have the power to steer your career in the direction you desire. Best of luck on your journey ahead!</a:t>
            </a:r>
            <a:endParaRPr lang="zh-CN" altLang="en-US" sz="1050" dirty="0">
              <a:solidFill>
                <a:srgbClr val="FFF384"/>
              </a:solidFill>
              <a:effectLst>
                <a:outerShdw blurRad="38100" dist="38100" dir="2700000" algn="tl">
                  <a:srgbClr val="000000">
                    <a:alpha val="43137"/>
                  </a:srgbClr>
                </a:outerShdw>
              </a:effectLst>
            </a:endParaRPr>
          </a:p>
        </p:txBody>
      </p:sp>
      <p:pic>
        <p:nvPicPr>
          <p:cNvPr id="15" name="图片 14">
            <a:extLst>
              <a:ext uri="{FF2B5EF4-FFF2-40B4-BE49-F238E27FC236}">
                <a16:creationId xmlns:a16="http://schemas.microsoft.com/office/drawing/2014/main" id="{A9C4AC1B-F62A-4155-AFFB-C8C26F773262}"/>
              </a:ext>
            </a:extLst>
          </p:cNvPr>
          <p:cNvPicPr>
            <a:picLocks noChangeAspect="1"/>
          </p:cNvPicPr>
          <p:nvPr/>
        </p:nvPicPr>
        <p:blipFill>
          <a:blip r:embed="rId4"/>
          <a:stretch>
            <a:fillRect/>
          </a:stretch>
        </p:blipFill>
        <p:spPr>
          <a:xfrm>
            <a:off x="5791187" y="0"/>
            <a:ext cx="6400813" cy="1828804"/>
          </a:xfrm>
          <a:prstGeom prst="rect">
            <a:avLst/>
          </a:prstGeom>
        </p:spPr>
      </p:pic>
      <p:pic>
        <p:nvPicPr>
          <p:cNvPr id="5" name="图片 4">
            <a:extLst>
              <a:ext uri="{FF2B5EF4-FFF2-40B4-BE49-F238E27FC236}">
                <a16:creationId xmlns:a16="http://schemas.microsoft.com/office/drawing/2014/main" id="{AB6761B0-6E90-5496-DD34-5A241E2445D9}"/>
              </a:ext>
            </a:extLst>
          </p:cNvPr>
          <p:cNvPicPr>
            <a:picLocks noChangeAspect="1"/>
          </p:cNvPicPr>
          <p:nvPr/>
        </p:nvPicPr>
        <p:blipFill>
          <a:blip r:embed="rId5"/>
          <a:stretch>
            <a:fillRect/>
          </a:stretch>
        </p:blipFill>
        <p:spPr>
          <a:xfrm>
            <a:off x="5021035" y="65315"/>
            <a:ext cx="2149929" cy="1433286"/>
          </a:xfrm>
          <a:prstGeom prst="rect">
            <a:avLst/>
          </a:prstGeom>
        </p:spPr>
      </p:pic>
      <p:sp>
        <p:nvSpPr>
          <p:cNvPr id="8" name="文本框 7">
            <a:extLst>
              <a:ext uri="{FF2B5EF4-FFF2-40B4-BE49-F238E27FC236}">
                <a16:creationId xmlns:a16="http://schemas.microsoft.com/office/drawing/2014/main" id="{457694E3-7936-9EC5-69DD-C69D646D1342}"/>
              </a:ext>
            </a:extLst>
          </p:cNvPr>
          <p:cNvSpPr txBox="1"/>
          <p:nvPr/>
        </p:nvSpPr>
        <p:spPr>
          <a:xfrm>
            <a:off x="5442857" y="592574"/>
            <a:ext cx="1306286" cy="369332"/>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dirty="0">
                <a:solidFill>
                  <a:srgbClr val="FFF384"/>
                </a:solidFill>
                <a:latin typeface="Eras Bold ITC" panose="020B0907030504020204" pitchFamily="34" charset="0"/>
              </a:rPr>
              <a:t>Career</a:t>
            </a:r>
            <a:endParaRPr lang="zh-CN" altLang="en-US" dirty="0">
              <a:solidFill>
                <a:srgbClr val="FFF384"/>
              </a:solidFill>
              <a:latin typeface="Eras Bold ITC" panose="020B0907030504020204" pitchFamily="34" charset="0"/>
            </a:endParaRPr>
          </a:p>
        </p:txBody>
      </p:sp>
      <p:pic>
        <p:nvPicPr>
          <p:cNvPr id="17" name="图片 16">
            <a:extLst>
              <a:ext uri="{FF2B5EF4-FFF2-40B4-BE49-F238E27FC236}">
                <a16:creationId xmlns:a16="http://schemas.microsoft.com/office/drawing/2014/main" id="{76CFFD1A-520A-32BF-02FF-A8E96BC22221}"/>
              </a:ext>
            </a:extLst>
          </p:cNvPr>
          <p:cNvPicPr>
            <a:picLocks noChangeAspect="1"/>
          </p:cNvPicPr>
          <p:nvPr/>
        </p:nvPicPr>
        <p:blipFill>
          <a:blip r:embed="rId6"/>
          <a:stretch>
            <a:fillRect/>
          </a:stretch>
        </p:blipFill>
        <p:spPr>
          <a:xfrm>
            <a:off x="10674533" y="5661905"/>
            <a:ext cx="1528354" cy="1245082"/>
          </a:xfrm>
          <a:prstGeom prst="rect">
            <a:avLst/>
          </a:prstGeom>
        </p:spPr>
      </p:pic>
      <p:pic>
        <p:nvPicPr>
          <p:cNvPr id="9" name="图片 8">
            <a:extLst>
              <a:ext uri="{FF2B5EF4-FFF2-40B4-BE49-F238E27FC236}">
                <a16:creationId xmlns:a16="http://schemas.microsoft.com/office/drawing/2014/main" id="{D8E8B5D1-0540-4857-1A3C-B86E99165423}"/>
              </a:ext>
            </a:extLst>
          </p:cNvPr>
          <p:cNvPicPr>
            <a:picLocks noChangeAspect="1"/>
          </p:cNvPicPr>
          <p:nvPr/>
        </p:nvPicPr>
        <p:blipFill>
          <a:blip r:embed="rId7"/>
          <a:stretch>
            <a:fillRect/>
          </a:stretch>
        </p:blipFill>
        <p:spPr>
          <a:xfrm>
            <a:off x="10887" y="3805646"/>
            <a:ext cx="3150326" cy="3150326"/>
          </a:xfrm>
          <a:prstGeom prst="rect">
            <a:avLst/>
          </a:prstGeom>
        </p:spPr>
      </p:pic>
    </p:spTree>
    <p:extLst>
      <p:ext uri="{BB962C8B-B14F-4D97-AF65-F5344CB8AC3E}">
        <p14:creationId xmlns:p14="http://schemas.microsoft.com/office/powerpoint/2010/main" val="1960968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C3641FF9-A382-92B9-2C21-9EAA9432CF2F}"/>
              </a:ext>
            </a:extLst>
          </p:cNvPr>
          <p:cNvPicPr>
            <a:picLocks noChangeAspect="1"/>
          </p:cNvPicPr>
          <p:nvPr/>
        </p:nvPicPr>
        <p:blipFill>
          <a:blip r:embed="rId3"/>
          <a:srcRect b="15625"/>
          <a:stretch>
            <a:fillRect/>
          </a:stretch>
        </p:blipFill>
        <p:spPr>
          <a:xfrm>
            <a:off x="-1"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sp>
        <p:nvSpPr>
          <p:cNvPr id="26" name="矩形: 圆角 25">
            <a:extLst>
              <a:ext uri="{FF2B5EF4-FFF2-40B4-BE49-F238E27FC236}">
                <a16:creationId xmlns:a16="http://schemas.microsoft.com/office/drawing/2014/main" id="{7E5209D6-E7AD-81DE-1DA5-BC0618F39E32}"/>
              </a:ext>
            </a:extLst>
          </p:cNvPr>
          <p:cNvSpPr/>
          <p:nvPr/>
        </p:nvSpPr>
        <p:spPr>
          <a:xfrm>
            <a:off x="2312125" y="1545035"/>
            <a:ext cx="9322526" cy="4525963"/>
          </a:xfrm>
          <a:prstGeom prst="roundRect">
            <a:avLst>
              <a:gd name="adj" fmla="val 3823"/>
            </a:avLst>
          </a:prstGeom>
          <a:solidFill>
            <a:srgbClr val="724F90"/>
          </a:solidFill>
          <a:ln>
            <a:noFill/>
          </a:ln>
          <a:effectLst>
            <a:glow rad="228600">
              <a:schemeClr val="accent4">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indent="457200">
              <a:lnSpc>
                <a:spcPct val="170000"/>
              </a:lnSpc>
            </a:pPr>
            <a:r>
              <a:rPr lang="en-US" altLang="zh-CN" sz="1050" dirty="0">
                <a:solidFill>
                  <a:srgbClr val="FFF384"/>
                </a:solidFill>
                <a:effectLst>
                  <a:outerShdw blurRad="38100" dist="38100" dir="2700000" algn="tl">
                    <a:srgbClr val="000000">
                      <a:alpha val="43137"/>
                    </a:srgbClr>
                  </a:outerShdw>
                </a:effectLst>
                <a:latin typeface="Century" panose="02040604050505020304" pitchFamily="18" charset="0"/>
                <a:cs typeface="Segoe UI" panose="020B0502040204020203" pitchFamily="34" charset="0"/>
              </a:rPr>
              <a:t>Ah, the cards speak of both challenge and opportunity in your financial future, my friend. The High Priestess represents intuition and wisdom, suggesting that you may need to trust your instincts when it comes to making financial decisions in the upcoming months. The Tower indicates sudden change and upheaval, so you may encounter unexpected financial challenges or setbacks. However, fear not, for the Chariot signifies triumph through determination and willpower. It urges you to stay focused and driven towards your financial goals despite any obstacles that come your way. Remember, every setback is just a setup for a major comeback. Stay strong, stay vigilant, and keep pushing forward towards financial success. The cards show that while there may be some bumps in the road ahead, you have the strength and resilience to overcome them. Best of luck on your financial journey!</a:t>
            </a:r>
            <a:endParaRPr lang="zh-CN" altLang="en-US" sz="1050" dirty="0">
              <a:solidFill>
                <a:srgbClr val="FFF384"/>
              </a:solidFill>
              <a:effectLst>
                <a:outerShdw blurRad="38100" dist="38100" dir="2700000" algn="tl">
                  <a:srgbClr val="000000">
                    <a:alpha val="43137"/>
                  </a:srgbClr>
                </a:outerShdw>
              </a:effectLst>
            </a:endParaRPr>
          </a:p>
        </p:txBody>
      </p:sp>
      <p:pic>
        <p:nvPicPr>
          <p:cNvPr id="15" name="图片 14">
            <a:extLst>
              <a:ext uri="{FF2B5EF4-FFF2-40B4-BE49-F238E27FC236}">
                <a16:creationId xmlns:a16="http://schemas.microsoft.com/office/drawing/2014/main" id="{A9C4AC1B-F62A-4155-AFFB-C8C26F773262}"/>
              </a:ext>
            </a:extLst>
          </p:cNvPr>
          <p:cNvPicPr>
            <a:picLocks noChangeAspect="1"/>
          </p:cNvPicPr>
          <p:nvPr/>
        </p:nvPicPr>
        <p:blipFill>
          <a:blip r:embed="rId4"/>
          <a:stretch>
            <a:fillRect/>
          </a:stretch>
        </p:blipFill>
        <p:spPr>
          <a:xfrm>
            <a:off x="5791187" y="0"/>
            <a:ext cx="6400813" cy="1828804"/>
          </a:xfrm>
          <a:prstGeom prst="rect">
            <a:avLst/>
          </a:prstGeom>
        </p:spPr>
      </p:pic>
      <p:pic>
        <p:nvPicPr>
          <p:cNvPr id="5" name="图片 4">
            <a:extLst>
              <a:ext uri="{FF2B5EF4-FFF2-40B4-BE49-F238E27FC236}">
                <a16:creationId xmlns:a16="http://schemas.microsoft.com/office/drawing/2014/main" id="{AB6761B0-6E90-5496-DD34-5A241E2445D9}"/>
              </a:ext>
            </a:extLst>
          </p:cNvPr>
          <p:cNvPicPr>
            <a:picLocks noChangeAspect="1"/>
          </p:cNvPicPr>
          <p:nvPr/>
        </p:nvPicPr>
        <p:blipFill>
          <a:blip r:embed="rId5"/>
          <a:stretch>
            <a:fillRect/>
          </a:stretch>
        </p:blipFill>
        <p:spPr>
          <a:xfrm>
            <a:off x="5021035" y="65315"/>
            <a:ext cx="2149929" cy="1433286"/>
          </a:xfrm>
          <a:prstGeom prst="rect">
            <a:avLst/>
          </a:prstGeom>
        </p:spPr>
      </p:pic>
      <p:sp>
        <p:nvSpPr>
          <p:cNvPr id="8" name="文本框 7">
            <a:extLst>
              <a:ext uri="{FF2B5EF4-FFF2-40B4-BE49-F238E27FC236}">
                <a16:creationId xmlns:a16="http://schemas.microsoft.com/office/drawing/2014/main" id="{457694E3-7936-9EC5-69DD-C69D646D1342}"/>
              </a:ext>
            </a:extLst>
          </p:cNvPr>
          <p:cNvSpPr txBox="1"/>
          <p:nvPr/>
        </p:nvSpPr>
        <p:spPr>
          <a:xfrm>
            <a:off x="5442857" y="592574"/>
            <a:ext cx="1306286" cy="369332"/>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dirty="0">
                <a:solidFill>
                  <a:srgbClr val="FFF384"/>
                </a:solidFill>
                <a:latin typeface="Eras Bold ITC" panose="020B0907030504020204" pitchFamily="34" charset="0"/>
              </a:rPr>
              <a:t>Finance</a:t>
            </a:r>
            <a:endParaRPr lang="zh-CN" altLang="en-US" dirty="0">
              <a:solidFill>
                <a:srgbClr val="FFF384"/>
              </a:solidFill>
              <a:latin typeface="Eras Bold ITC" panose="020B0907030504020204" pitchFamily="34" charset="0"/>
            </a:endParaRPr>
          </a:p>
        </p:txBody>
      </p:sp>
      <p:pic>
        <p:nvPicPr>
          <p:cNvPr id="17" name="图片 16">
            <a:extLst>
              <a:ext uri="{FF2B5EF4-FFF2-40B4-BE49-F238E27FC236}">
                <a16:creationId xmlns:a16="http://schemas.microsoft.com/office/drawing/2014/main" id="{76CFFD1A-520A-32BF-02FF-A8E96BC22221}"/>
              </a:ext>
            </a:extLst>
          </p:cNvPr>
          <p:cNvPicPr>
            <a:picLocks noChangeAspect="1"/>
          </p:cNvPicPr>
          <p:nvPr/>
        </p:nvPicPr>
        <p:blipFill>
          <a:blip r:embed="rId6"/>
          <a:stretch>
            <a:fillRect/>
          </a:stretch>
        </p:blipFill>
        <p:spPr>
          <a:xfrm>
            <a:off x="10528119" y="630156"/>
            <a:ext cx="1528354" cy="1245082"/>
          </a:xfrm>
          <a:prstGeom prst="rect">
            <a:avLst/>
          </a:prstGeom>
        </p:spPr>
      </p:pic>
      <p:pic>
        <p:nvPicPr>
          <p:cNvPr id="2" name="图片 1">
            <a:extLst>
              <a:ext uri="{FF2B5EF4-FFF2-40B4-BE49-F238E27FC236}">
                <a16:creationId xmlns:a16="http://schemas.microsoft.com/office/drawing/2014/main" id="{77F72535-C39B-E818-5B5F-A02B8A5E3640}"/>
              </a:ext>
            </a:extLst>
          </p:cNvPr>
          <p:cNvPicPr>
            <a:picLocks noChangeAspect="1"/>
          </p:cNvPicPr>
          <p:nvPr/>
        </p:nvPicPr>
        <p:blipFill>
          <a:blip r:embed="rId7"/>
          <a:stretch>
            <a:fillRect/>
          </a:stretch>
        </p:blipFill>
        <p:spPr>
          <a:xfrm>
            <a:off x="-530672" y="3429000"/>
            <a:ext cx="3705209" cy="3705209"/>
          </a:xfrm>
          <a:prstGeom prst="rect">
            <a:avLst/>
          </a:prstGeom>
        </p:spPr>
      </p:pic>
    </p:spTree>
    <p:extLst>
      <p:ext uri="{BB962C8B-B14F-4D97-AF65-F5344CB8AC3E}">
        <p14:creationId xmlns:p14="http://schemas.microsoft.com/office/powerpoint/2010/main" val="13280163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23</Words>
  <Application>Microsoft Office PowerPoint</Application>
  <PresentationFormat>宽屏</PresentationFormat>
  <Paragraphs>13</Paragraphs>
  <Slides>5</Slides>
  <Notes>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5</vt:i4>
      </vt:variant>
    </vt:vector>
  </HeadingPairs>
  <TitlesOfParts>
    <vt:vector size="11" baseType="lpstr">
      <vt:lpstr>等线</vt:lpstr>
      <vt:lpstr>Arial</vt:lpstr>
      <vt:lpstr>Calibri</vt:lpstr>
      <vt:lpstr>Century</vt:lpstr>
      <vt:lpstr>Eras Bold ITC</vt:lpstr>
      <vt:lpstr>Office Theme</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林淋</dc:creator>
  <cp:keywords/>
  <dc:description>generated using python-pptx</dc:description>
  <cp:lastModifiedBy>林 淋</cp:lastModifiedBy>
  <cp:revision>4</cp:revision>
  <dcterms:created xsi:type="dcterms:W3CDTF">2013-01-27T09:14:16Z</dcterms:created>
  <dcterms:modified xsi:type="dcterms:W3CDTF">2024-02-17T05:35:15Z</dcterms:modified>
  <cp:category/>
</cp:coreProperties>
</file>

<file path=docProps/thumbnail.jpeg>
</file>